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2225" cx="1828005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ed5c18c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7ed5c18c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80b32021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80b32021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80b32021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80b32021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dee558f3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7dee558f3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7ed5c18ce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7ed5c18ce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e1c6ee3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7e1c6ee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780951" y="3636875"/>
            <a:ext cx="138822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Search for the right library to do the job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51"/>
          <p:cNvSpPr txBox="1"/>
          <p:nvPr>
            <p:ph type="ctrTitle"/>
          </p:nvPr>
        </p:nvSpPr>
        <p:spPr>
          <a:xfrm>
            <a:off x="780950" y="3636875"/>
            <a:ext cx="141726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Using Pip to install libraries</a:t>
            </a:r>
            <a:endParaRPr b="0" i="0" sz="9596" u="none" cap="none" strike="noStrike">
              <a:solidFill>
                <a:schemeClr val="lt1"/>
              </a:solidFill>
              <a:latin typeface="Calibri"/>
              <a:ea typeface="Calibri"/>
              <a:cs typeface="Calibri"/>
              <a:sym typeface="Calibri"/>
            </a:endParaRPr>
          </a:p>
        </p:txBody>
      </p:sp>
      <p:sp>
        <p:nvSpPr>
          <p:cNvPr id="206" name="Google Shape;206;p51"/>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5" lvl="0" marL="913585" marR="0" rtl="0" algn="l">
              <a:lnSpc>
                <a:spcPct val="115000"/>
              </a:lnSpc>
              <a:spcBef>
                <a:spcPts val="0"/>
              </a:spcBef>
              <a:spcAft>
                <a:spcPts val="0"/>
              </a:spcAft>
              <a:buClr>
                <a:srgbClr val="434343"/>
              </a:buClr>
              <a:buSzPts val="3997"/>
              <a:buFont typeface="Calibri"/>
              <a:buChar char="●"/>
            </a:pPr>
            <a:r>
              <a:rPr lang="en" sz="3997">
                <a:solidFill>
                  <a:srgbClr val="434343"/>
                </a:solidFill>
              </a:rPr>
              <a:t>Defining the scope of your problem</a:t>
            </a:r>
            <a:endParaRPr b="0" i="0" sz="3997" u="none" cap="none" strike="noStrike">
              <a:solidFill>
                <a:srgbClr val="434343"/>
              </a:solidFill>
              <a:latin typeface="Calibri"/>
              <a:ea typeface="Calibri"/>
              <a:cs typeface="Calibri"/>
              <a:sym typeface="Calibri"/>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Where to search for libraries?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How to assess and compare libraries</a:t>
            </a:r>
            <a:br>
              <a:rPr lang="en" sz="3997">
                <a:solidFill>
                  <a:srgbClr val="434343"/>
                </a:solidFill>
              </a:rPr>
            </a:br>
            <a:endParaRPr b="0" i="0" sz="3997" u="none" cap="none" strike="noStrike">
              <a:solidFill>
                <a:srgbClr val="434343"/>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943628" y="1476767"/>
            <a:ext cx="16436587" cy="1534689"/>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Define the scope of a coding issue</a:t>
            </a:r>
            <a:endParaRPr/>
          </a:p>
        </p:txBody>
      </p:sp>
      <p:sp>
        <p:nvSpPr>
          <p:cNvPr id="156" name="Google Shape;156;p44"/>
          <p:cNvSpPr txBox="1"/>
          <p:nvPr>
            <p:ph idx="1" type="body"/>
          </p:nvPr>
        </p:nvSpPr>
        <p:spPr>
          <a:xfrm>
            <a:off x="943625" y="3836375"/>
            <a:ext cx="16663200" cy="61602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Clr>
                <a:srgbClr val="434343"/>
              </a:buClr>
              <a:buFont typeface="Calibri"/>
              <a:buNone/>
            </a:pPr>
            <a:r>
              <a:rPr b="1" lang="en"/>
              <a:t>Top-down functional decomposition: </a:t>
            </a:r>
            <a:r>
              <a:rPr lang="en"/>
              <a:t>break your bigger problem down into smaller subtasks that can be addressed by libraries</a:t>
            </a:r>
            <a:endParaRPr/>
          </a:p>
          <a:p>
            <a:pPr indent="0" lvl="0" marL="0" marR="0" rtl="0" algn="l">
              <a:lnSpc>
                <a:spcPct val="115000"/>
              </a:lnSpc>
              <a:spcBef>
                <a:spcPts val="0"/>
              </a:spcBef>
              <a:spcAft>
                <a:spcPts val="0"/>
              </a:spcAft>
              <a:buClr>
                <a:srgbClr val="434343"/>
              </a:buClr>
              <a:buFont typeface="Calibri"/>
              <a:buNone/>
            </a:pPr>
            <a:r>
              <a:t/>
            </a:r>
            <a:endParaRPr sz="3000"/>
          </a:p>
          <a:p>
            <a:pPr indent="0" lvl="0" marL="0" marR="0" rtl="0" algn="l">
              <a:lnSpc>
                <a:spcPct val="115000"/>
              </a:lnSpc>
              <a:spcBef>
                <a:spcPts val="0"/>
              </a:spcBef>
              <a:spcAft>
                <a:spcPts val="0"/>
              </a:spcAft>
              <a:buClr>
                <a:srgbClr val="434343"/>
              </a:buClr>
              <a:buFont typeface="Calibri"/>
              <a:buNone/>
            </a:pPr>
            <a:r>
              <a:rPr lang="en"/>
              <a:t>Steps</a:t>
            </a:r>
            <a:endParaRPr/>
          </a:p>
          <a:p>
            <a:pPr indent="-476250" lvl="0" marL="914400" marR="0" rtl="0" algn="l">
              <a:lnSpc>
                <a:spcPct val="115000"/>
              </a:lnSpc>
              <a:spcBef>
                <a:spcPts val="0"/>
              </a:spcBef>
              <a:spcAft>
                <a:spcPts val="0"/>
              </a:spcAft>
              <a:buSzPts val="3900"/>
              <a:buAutoNum type="arabicPeriod"/>
            </a:pPr>
            <a:r>
              <a:rPr lang="en"/>
              <a:t>choose and install the right libraries</a:t>
            </a:r>
            <a:endParaRPr/>
          </a:p>
          <a:p>
            <a:pPr indent="-476250" lvl="0" marL="914400" marR="0" rtl="0" algn="l">
              <a:lnSpc>
                <a:spcPct val="115000"/>
              </a:lnSpc>
              <a:spcBef>
                <a:spcPts val="0"/>
              </a:spcBef>
              <a:spcAft>
                <a:spcPts val="0"/>
              </a:spcAft>
              <a:buSzPts val="3900"/>
              <a:buAutoNum type="arabicPeriod"/>
            </a:pPr>
            <a:r>
              <a:rPr lang="en"/>
              <a:t>write the liaising code between library calls</a:t>
            </a:r>
            <a:endParaRPr/>
          </a:p>
          <a:p>
            <a:pPr indent="-476250" lvl="0" marL="914400" marR="0" rtl="0" algn="l">
              <a:lnSpc>
                <a:spcPct val="115000"/>
              </a:lnSpc>
              <a:spcBef>
                <a:spcPts val="0"/>
              </a:spcBef>
              <a:spcAft>
                <a:spcPts val="0"/>
              </a:spcAft>
              <a:buSzPts val="3900"/>
              <a:buAutoNum type="arabicPeriod"/>
            </a:pPr>
            <a:r>
              <a:rPr lang="en"/>
              <a:t>code what cannot be solved by libraries (your </a:t>
            </a:r>
            <a:r>
              <a:rPr b="1" lang="en"/>
              <a:t>business logic</a:t>
            </a:r>
            <a:r>
              <a:rPr lang="en"/>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5"/>
          <p:cNvSpPr txBox="1"/>
          <p:nvPr>
            <p:ph type="title"/>
          </p:nvPr>
        </p:nvSpPr>
        <p:spPr>
          <a:xfrm>
            <a:off x="531019" y="2465208"/>
            <a:ext cx="8086800" cy="29631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rgbClr val="434343"/>
              </a:buClr>
              <a:buFont typeface="Calibri"/>
              <a:buNone/>
            </a:pPr>
            <a:r>
              <a:rPr lang="en"/>
              <a:t>Where to search for libraries</a:t>
            </a:r>
            <a:r>
              <a:rPr b="0" i="0" lang="en" sz="8396" u="none" cap="none" strike="noStrike">
                <a:solidFill>
                  <a:srgbClr val="434343"/>
                </a:solidFill>
                <a:latin typeface="Calibri"/>
                <a:ea typeface="Calibri"/>
                <a:cs typeface="Calibri"/>
                <a:sym typeface="Calibri"/>
              </a:rPr>
              <a:t>?</a:t>
            </a:r>
            <a:endParaRPr/>
          </a:p>
        </p:txBody>
      </p:sp>
      <p:sp>
        <p:nvSpPr>
          <p:cNvPr id="162" name="Google Shape;162;p45"/>
          <p:cNvSpPr txBox="1"/>
          <p:nvPr>
            <p:ph idx="2" type="body"/>
          </p:nvPr>
        </p:nvSpPr>
        <p:spPr>
          <a:xfrm>
            <a:off x="9874700" y="836600"/>
            <a:ext cx="7951200" cy="5835600"/>
          </a:xfrm>
          <a:prstGeom prst="rect">
            <a:avLst/>
          </a:prstGeom>
          <a:noFill/>
          <a:ln>
            <a:noFill/>
          </a:ln>
        </p:spPr>
        <p:txBody>
          <a:bodyPr anchorCtr="0" anchor="ctr" bIns="182750" lIns="182750" spcFirstLastPara="1" rIns="182750" wrap="square" tIns="182750">
            <a:noAutofit/>
          </a:bodyPr>
          <a:lstStyle/>
          <a:p>
            <a:pPr indent="-457200" lvl="0" marL="457200" marR="0" rtl="0" algn="l">
              <a:lnSpc>
                <a:spcPct val="115000"/>
              </a:lnSpc>
              <a:spcBef>
                <a:spcPts val="1600"/>
              </a:spcBef>
              <a:spcAft>
                <a:spcPts val="0"/>
              </a:spcAft>
              <a:buSzPts val="3600"/>
              <a:buAutoNum type="arabicPeriod"/>
            </a:pPr>
            <a:r>
              <a:rPr lang="en" sz="3600"/>
              <a:t>The local Python standard library</a:t>
            </a:r>
            <a:endParaRPr sz="3600"/>
          </a:p>
        </p:txBody>
      </p:sp>
      <p:sp>
        <p:nvSpPr>
          <p:cNvPr id="163" name="Google Shape;163;p45"/>
          <p:cNvSpPr txBox="1"/>
          <p:nvPr>
            <p:ph idx="1" type="subTitle"/>
          </p:nvPr>
        </p:nvSpPr>
        <p:spPr>
          <a:xfrm>
            <a:off x="531019" y="5556360"/>
            <a:ext cx="8086800" cy="2469000"/>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2"/>
              </a:buClr>
              <a:buFont typeface="Calibri"/>
              <a:buNone/>
            </a:pPr>
            <a:r>
              <a:rPr lang="en"/>
              <a:t>Python libraries, especially</a:t>
            </a:r>
            <a:endParaRPr/>
          </a:p>
        </p:txBody>
      </p:sp>
      <p:pic>
        <p:nvPicPr>
          <p:cNvPr descr="Commandants - Free pictures on Pixabay" id="164" name="Google Shape;164;p45"/>
          <p:cNvPicPr preferRelativeResize="0"/>
          <p:nvPr/>
        </p:nvPicPr>
        <p:blipFill>
          <a:blip r:embed="rId3">
            <a:alphaModFix/>
          </a:blip>
          <a:stretch>
            <a:fillRect/>
          </a:stretch>
        </p:blipFill>
        <p:spPr>
          <a:xfrm>
            <a:off x="12462348" y="6923223"/>
            <a:ext cx="2243975" cy="2272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6"/>
          <p:cNvSpPr txBox="1"/>
          <p:nvPr>
            <p:ph type="title"/>
          </p:nvPr>
        </p:nvSpPr>
        <p:spPr>
          <a:xfrm>
            <a:off x="531019" y="2465208"/>
            <a:ext cx="8086800" cy="29631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rgbClr val="434343"/>
              </a:buClr>
              <a:buFont typeface="Calibri"/>
              <a:buNone/>
            </a:pPr>
            <a:r>
              <a:rPr lang="en"/>
              <a:t>Where to search for libraries</a:t>
            </a:r>
            <a:r>
              <a:rPr b="0" i="0" lang="en" sz="8396" u="none" cap="none" strike="noStrike">
                <a:solidFill>
                  <a:srgbClr val="434343"/>
                </a:solidFill>
                <a:latin typeface="Calibri"/>
                <a:ea typeface="Calibri"/>
                <a:cs typeface="Calibri"/>
                <a:sym typeface="Calibri"/>
              </a:rPr>
              <a:t>?</a:t>
            </a:r>
            <a:endParaRPr/>
          </a:p>
        </p:txBody>
      </p:sp>
      <p:sp>
        <p:nvSpPr>
          <p:cNvPr id="170" name="Google Shape;170;p46"/>
          <p:cNvSpPr txBox="1"/>
          <p:nvPr>
            <p:ph idx="2" type="body"/>
          </p:nvPr>
        </p:nvSpPr>
        <p:spPr>
          <a:xfrm>
            <a:off x="9874700" y="836600"/>
            <a:ext cx="7951200" cy="5835600"/>
          </a:xfrm>
          <a:prstGeom prst="rect">
            <a:avLst/>
          </a:prstGeom>
          <a:noFill/>
          <a:ln>
            <a:noFill/>
          </a:ln>
        </p:spPr>
        <p:txBody>
          <a:bodyPr anchorCtr="0" anchor="ctr" bIns="182750" lIns="182750" spcFirstLastPara="1" rIns="182750" wrap="square" tIns="182750">
            <a:noAutofit/>
          </a:bodyPr>
          <a:lstStyle/>
          <a:p>
            <a:pPr indent="-457200" lvl="0" marL="457200" marR="0" rtl="0" algn="l">
              <a:lnSpc>
                <a:spcPct val="115000"/>
              </a:lnSpc>
              <a:spcBef>
                <a:spcPts val="1600"/>
              </a:spcBef>
              <a:spcAft>
                <a:spcPts val="0"/>
              </a:spcAft>
              <a:buSzPts val="3600"/>
              <a:buAutoNum type="arabicPeriod"/>
            </a:pPr>
            <a:r>
              <a:rPr lang="en" sz="3600"/>
              <a:t>The local Python standard library</a:t>
            </a:r>
            <a:endParaRPr sz="3600"/>
          </a:p>
          <a:p>
            <a:pPr indent="-457200" lvl="0" marL="457200" marR="0" rtl="0" algn="l">
              <a:lnSpc>
                <a:spcPct val="115000"/>
              </a:lnSpc>
              <a:spcBef>
                <a:spcPts val="0"/>
              </a:spcBef>
              <a:spcAft>
                <a:spcPts val="0"/>
              </a:spcAft>
              <a:buSzPts val="3600"/>
              <a:buAutoNum type="arabicPeriod"/>
            </a:pPr>
            <a:r>
              <a:rPr lang="en" sz="3600"/>
              <a:t>Use Pip to search the Python Package Index (</a:t>
            </a:r>
            <a:r>
              <a:rPr lang="en" sz="3600" u="sng"/>
              <a:t>https://pypi.python.org/pypi</a:t>
            </a:r>
            <a:r>
              <a:rPr lang="en" sz="3600"/>
              <a:t>)</a:t>
            </a:r>
            <a:endParaRPr sz="3600"/>
          </a:p>
          <a:p>
            <a:pPr indent="0" lvl="0" marL="0" marR="0" rtl="0" algn="l">
              <a:lnSpc>
                <a:spcPct val="115000"/>
              </a:lnSpc>
              <a:spcBef>
                <a:spcPts val="1600"/>
              </a:spcBef>
              <a:spcAft>
                <a:spcPts val="0"/>
              </a:spcAft>
              <a:buNone/>
            </a:pPr>
            <a:r>
              <a:t/>
            </a:r>
            <a:endParaRPr sz="3600"/>
          </a:p>
        </p:txBody>
      </p:sp>
      <p:sp>
        <p:nvSpPr>
          <p:cNvPr id="171" name="Google Shape;171;p46"/>
          <p:cNvSpPr txBox="1"/>
          <p:nvPr>
            <p:ph idx="1" type="subTitle"/>
          </p:nvPr>
        </p:nvSpPr>
        <p:spPr>
          <a:xfrm>
            <a:off x="531019" y="5556360"/>
            <a:ext cx="8086800" cy="2469000"/>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2"/>
              </a:buClr>
              <a:buFont typeface="Calibri"/>
              <a:buNone/>
            </a:pPr>
            <a:r>
              <a:rPr lang="en"/>
              <a:t>Python libraries, especially</a:t>
            </a:r>
            <a:endParaRPr/>
          </a:p>
        </p:txBody>
      </p:sp>
      <p:pic>
        <p:nvPicPr>
          <p:cNvPr id="172" name="Google Shape;172;p46"/>
          <p:cNvPicPr preferRelativeResize="0"/>
          <p:nvPr/>
        </p:nvPicPr>
        <p:blipFill>
          <a:blip r:embed="rId3">
            <a:alphaModFix/>
          </a:blip>
          <a:stretch>
            <a:fillRect/>
          </a:stretch>
        </p:blipFill>
        <p:spPr>
          <a:xfrm>
            <a:off x="9874700" y="5809300"/>
            <a:ext cx="7767151" cy="3805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7"/>
          <p:cNvSpPr txBox="1"/>
          <p:nvPr>
            <p:ph type="title"/>
          </p:nvPr>
        </p:nvSpPr>
        <p:spPr>
          <a:xfrm>
            <a:off x="531019" y="2465208"/>
            <a:ext cx="8086800" cy="29631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rgbClr val="434343"/>
              </a:buClr>
              <a:buFont typeface="Calibri"/>
              <a:buNone/>
            </a:pPr>
            <a:r>
              <a:rPr lang="en"/>
              <a:t>Where to search for libraries</a:t>
            </a:r>
            <a:r>
              <a:rPr b="0" i="0" lang="en" sz="8396" u="none" cap="none" strike="noStrike">
                <a:solidFill>
                  <a:srgbClr val="434343"/>
                </a:solidFill>
                <a:latin typeface="Calibri"/>
                <a:ea typeface="Calibri"/>
                <a:cs typeface="Calibri"/>
                <a:sym typeface="Calibri"/>
              </a:rPr>
              <a:t>?</a:t>
            </a:r>
            <a:endParaRPr/>
          </a:p>
        </p:txBody>
      </p:sp>
      <p:sp>
        <p:nvSpPr>
          <p:cNvPr id="178" name="Google Shape;178;p47"/>
          <p:cNvSpPr txBox="1"/>
          <p:nvPr>
            <p:ph idx="2" type="body"/>
          </p:nvPr>
        </p:nvSpPr>
        <p:spPr>
          <a:xfrm>
            <a:off x="9874700" y="836600"/>
            <a:ext cx="7951200" cy="5835600"/>
          </a:xfrm>
          <a:prstGeom prst="rect">
            <a:avLst/>
          </a:prstGeom>
          <a:noFill/>
          <a:ln>
            <a:noFill/>
          </a:ln>
        </p:spPr>
        <p:txBody>
          <a:bodyPr anchorCtr="0" anchor="ctr" bIns="182750" lIns="182750" spcFirstLastPara="1" rIns="182750" wrap="square" tIns="182750">
            <a:noAutofit/>
          </a:bodyPr>
          <a:lstStyle/>
          <a:p>
            <a:pPr indent="-457200" lvl="0" marL="457200" marR="0" rtl="0" algn="l">
              <a:lnSpc>
                <a:spcPct val="115000"/>
              </a:lnSpc>
              <a:spcBef>
                <a:spcPts val="1600"/>
              </a:spcBef>
              <a:spcAft>
                <a:spcPts val="0"/>
              </a:spcAft>
              <a:buSzPts val="3600"/>
              <a:buAutoNum type="arabicPeriod"/>
            </a:pPr>
            <a:r>
              <a:rPr lang="en" sz="3600"/>
              <a:t>The local Python standard library</a:t>
            </a:r>
            <a:endParaRPr sz="3600"/>
          </a:p>
          <a:p>
            <a:pPr indent="-457200" lvl="0" marL="457200" marR="0" rtl="0" algn="l">
              <a:lnSpc>
                <a:spcPct val="115000"/>
              </a:lnSpc>
              <a:spcBef>
                <a:spcPts val="0"/>
              </a:spcBef>
              <a:spcAft>
                <a:spcPts val="0"/>
              </a:spcAft>
              <a:buSzPts val="3600"/>
              <a:buAutoNum type="arabicPeriod"/>
            </a:pPr>
            <a:r>
              <a:rPr lang="en" sz="3600"/>
              <a:t>Use Pip to search the Python Package Index (</a:t>
            </a:r>
            <a:r>
              <a:rPr lang="en" sz="3600" u="sng"/>
              <a:t>https://pypi.python.org/pypi</a:t>
            </a:r>
            <a:r>
              <a:rPr lang="en" sz="3600"/>
              <a:t>)</a:t>
            </a:r>
            <a:endParaRPr sz="3600"/>
          </a:p>
          <a:p>
            <a:pPr indent="-457200" lvl="0" marL="457200" marR="0" rtl="0" algn="l">
              <a:lnSpc>
                <a:spcPct val="115000"/>
              </a:lnSpc>
              <a:spcBef>
                <a:spcPts val="0"/>
              </a:spcBef>
              <a:spcAft>
                <a:spcPts val="0"/>
              </a:spcAft>
              <a:buSzPts val="3600"/>
              <a:buAutoNum type="arabicPeriod"/>
            </a:pPr>
            <a:r>
              <a:rPr lang="en" sz="3600"/>
              <a:t>Social coding websites such as   GitHub, BitBucket, SourceForge, ...</a:t>
            </a:r>
            <a:endParaRPr sz="3600"/>
          </a:p>
        </p:txBody>
      </p:sp>
      <p:sp>
        <p:nvSpPr>
          <p:cNvPr id="179" name="Google Shape;179;p47"/>
          <p:cNvSpPr txBox="1"/>
          <p:nvPr>
            <p:ph idx="1" type="subTitle"/>
          </p:nvPr>
        </p:nvSpPr>
        <p:spPr>
          <a:xfrm>
            <a:off x="531019" y="5556360"/>
            <a:ext cx="8086800" cy="2469000"/>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2"/>
              </a:buClr>
              <a:buFont typeface="Calibri"/>
              <a:buNone/>
            </a:pPr>
            <a:r>
              <a:rPr lang="en"/>
              <a:t>Python libraries, especially</a:t>
            </a:r>
            <a:endParaRPr/>
          </a:p>
        </p:txBody>
      </p:sp>
      <p:pic>
        <p:nvPicPr>
          <p:cNvPr id="180" name="Google Shape;180;p47"/>
          <p:cNvPicPr preferRelativeResize="0"/>
          <p:nvPr/>
        </p:nvPicPr>
        <p:blipFill rotWithShape="1">
          <a:blip r:embed="rId3">
            <a:alphaModFix/>
          </a:blip>
          <a:srcRect b="0" l="0" r="10897" t="0"/>
          <a:stretch/>
        </p:blipFill>
        <p:spPr>
          <a:xfrm>
            <a:off x="12357625" y="6386600"/>
            <a:ext cx="5316986" cy="2469000"/>
          </a:xfrm>
          <a:prstGeom prst="rect">
            <a:avLst/>
          </a:prstGeom>
          <a:noFill/>
          <a:ln>
            <a:noFill/>
          </a:ln>
        </p:spPr>
      </p:pic>
      <p:pic>
        <p:nvPicPr>
          <p:cNvPr id="181" name="Google Shape;181;p47"/>
          <p:cNvPicPr preferRelativeResize="0"/>
          <p:nvPr/>
        </p:nvPicPr>
        <p:blipFill>
          <a:blip r:embed="rId4">
            <a:alphaModFix/>
          </a:blip>
          <a:stretch>
            <a:fillRect/>
          </a:stretch>
        </p:blipFill>
        <p:spPr>
          <a:xfrm>
            <a:off x="9874699" y="7029224"/>
            <a:ext cx="4872449" cy="2844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And when you run out of ideas….</a:t>
            </a:r>
            <a:endParaRPr b="0" i="0" sz="4395" u="none" cap="none" strike="noStrike">
              <a:solidFill>
                <a:schemeClr val="lt1"/>
              </a:solidFill>
              <a:latin typeface="Calibri"/>
              <a:ea typeface="Calibri"/>
              <a:cs typeface="Calibri"/>
              <a:sym typeface="Calibri"/>
            </a:endParaRPr>
          </a:p>
        </p:txBody>
      </p:sp>
      <p:pic>
        <p:nvPicPr>
          <p:cNvPr id="187" name="Google Shape;187;p48"/>
          <p:cNvPicPr preferRelativeResize="0"/>
          <p:nvPr/>
        </p:nvPicPr>
        <p:blipFill rotWithShape="1">
          <a:blip r:embed="rId3">
            <a:alphaModFix/>
          </a:blip>
          <a:srcRect b="44505" l="33031" r="32567" t="22779"/>
          <a:stretch/>
        </p:blipFill>
        <p:spPr>
          <a:xfrm>
            <a:off x="4542801" y="2556725"/>
            <a:ext cx="9194448" cy="4809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9"/>
          <p:cNvSpPr txBox="1"/>
          <p:nvPr>
            <p:ph type="title"/>
          </p:nvPr>
        </p:nvSpPr>
        <p:spPr>
          <a:xfrm>
            <a:off x="531019" y="2465208"/>
            <a:ext cx="8086800" cy="29631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rgbClr val="434343"/>
              </a:buClr>
              <a:buFont typeface="Calibri"/>
              <a:buNone/>
            </a:pPr>
            <a:r>
              <a:rPr lang="en" sz="8500"/>
              <a:t>What if you </a:t>
            </a:r>
            <a:endParaRPr sz="8500"/>
          </a:p>
          <a:p>
            <a:pPr indent="0" lvl="0" marL="0" marR="0" rtl="0" algn="ctr">
              <a:lnSpc>
                <a:spcPct val="100000"/>
              </a:lnSpc>
              <a:spcBef>
                <a:spcPts val="0"/>
              </a:spcBef>
              <a:spcAft>
                <a:spcPts val="0"/>
              </a:spcAft>
              <a:buClr>
                <a:srgbClr val="434343"/>
              </a:buClr>
              <a:buFont typeface="Calibri"/>
              <a:buNone/>
            </a:pPr>
            <a:r>
              <a:rPr lang="en" sz="8500"/>
              <a:t>find multiple libs that do the job?</a:t>
            </a:r>
            <a:endParaRPr sz="8500"/>
          </a:p>
        </p:txBody>
      </p:sp>
      <p:sp>
        <p:nvSpPr>
          <p:cNvPr id="193" name="Google Shape;193;p49"/>
          <p:cNvSpPr txBox="1"/>
          <p:nvPr>
            <p:ph idx="2" type="body"/>
          </p:nvPr>
        </p:nvSpPr>
        <p:spPr>
          <a:xfrm>
            <a:off x="9874700" y="836600"/>
            <a:ext cx="8008500" cy="84228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None/>
            </a:pPr>
            <a:r>
              <a:rPr lang="en" sz="3600"/>
              <a:t>You should assess the following points on each library:</a:t>
            </a:r>
            <a:endParaRPr sz="3600"/>
          </a:p>
          <a:p>
            <a:pPr indent="-457200" lvl="0" marL="457200" rtl="0" algn="l">
              <a:spcBef>
                <a:spcPts val="1600"/>
              </a:spcBef>
              <a:spcAft>
                <a:spcPts val="0"/>
              </a:spcAft>
              <a:buSzPts val="3600"/>
              <a:buChar char="●"/>
            </a:pPr>
            <a:r>
              <a:rPr lang="en" sz="3600"/>
              <a:t>Number of known bugs/issues</a:t>
            </a:r>
            <a:endParaRPr sz="3600"/>
          </a:p>
          <a:p>
            <a:pPr indent="-457200" lvl="0" marL="457200" marR="0" rtl="0" algn="l">
              <a:lnSpc>
                <a:spcPct val="115000"/>
              </a:lnSpc>
              <a:spcBef>
                <a:spcPts val="0"/>
              </a:spcBef>
              <a:spcAft>
                <a:spcPts val="0"/>
              </a:spcAft>
              <a:buSzPts val="3600"/>
              <a:buChar char="●"/>
            </a:pPr>
            <a:r>
              <a:rPr lang="en" sz="3600"/>
              <a:t>Documentation</a:t>
            </a:r>
            <a:endParaRPr sz="3600"/>
          </a:p>
          <a:p>
            <a:pPr indent="-457200" lvl="0" marL="457200" marR="0" rtl="0" algn="l">
              <a:lnSpc>
                <a:spcPct val="115000"/>
              </a:lnSpc>
              <a:spcBef>
                <a:spcPts val="0"/>
              </a:spcBef>
              <a:spcAft>
                <a:spcPts val="0"/>
              </a:spcAft>
              <a:buSzPts val="3600"/>
              <a:buChar char="●"/>
            </a:pPr>
            <a:r>
              <a:rPr lang="en" sz="3600"/>
              <a:t>Testing coverage</a:t>
            </a:r>
            <a:endParaRPr sz="3600"/>
          </a:p>
          <a:p>
            <a:pPr indent="-457200" lvl="0" marL="457200" marR="0" rtl="0" algn="l">
              <a:lnSpc>
                <a:spcPct val="115000"/>
              </a:lnSpc>
              <a:spcBef>
                <a:spcPts val="0"/>
              </a:spcBef>
              <a:spcAft>
                <a:spcPts val="0"/>
              </a:spcAft>
              <a:buSzPts val="3600"/>
              <a:buChar char="●"/>
            </a:pPr>
            <a:r>
              <a:rPr lang="en" sz="3600"/>
              <a:t>Community activity</a:t>
            </a:r>
            <a:endParaRPr sz="3600"/>
          </a:p>
          <a:p>
            <a:pPr indent="-457200" lvl="0" marL="457200" marR="0" rtl="0" algn="l">
              <a:lnSpc>
                <a:spcPct val="115000"/>
              </a:lnSpc>
              <a:spcBef>
                <a:spcPts val="0"/>
              </a:spcBef>
              <a:spcAft>
                <a:spcPts val="0"/>
              </a:spcAft>
              <a:buSzPts val="3600"/>
              <a:buChar char="●"/>
            </a:pPr>
            <a:r>
              <a:rPr lang="en" sz="3600"/>
              <a:t>Potential security flaws</a:t>
            </a:r>
            <a:endParaRPr sz="3600"/>
          </a:p>
          <a:p>
            <a:pPr indent="-457200" lvl="0" marL="457200" marR="0" rtl="0" algn="l">
              <a:lnSpc>
                <a:spcPct val="115000"/>
              </a:lnSpc>
              <a:spcBef>
                <a:spcPts val="0"/>
              </a:spcBef>
              <a:spcAft>
                <a:spcPts val="0"/>
              </a:spcAft>
              <a:buSzPts val="3600"/>
              <a:buChar char="●"/>
            </a:pPr>
            <a:r>
              <a:rPr lang="en" sz="3600"/>
              <a:t>Dependencies</a:t>
            </a:r>
            <a:endParaRPr sz="3600"/>
          </a:p>
          <a:p>
            <a:pPr indent="-457200" lvl="0" marL="457200" marR="0" rtl="0" algn="l">
              <a:lnSpc>
                <a:spcPct val="115000"/>
              </a:lnSpc>
              <a:spcBef>
                <a:spcPts val="0"/>
              </a:spcBef>
              <a:spcAft>
                <a:spcPts val="0"/>
              </a:spcAft>
              <a:buSzPts val="3600"/>
              <a:buChar char="●"/>
            </a:pPr>
            <a:r>
              <a:rPr lang="en" sz="3600"/>
              <a:t>Performance</a:t>
            </a:r>
            <a:endParaRPr sz="3600"/>
          </a:p>
          <a:p>
            <a:pPr indent="-457200" lvl="0" marL="457200" marR="0" rtl="0" algn="l">
              <a:lnSpc>
                <a:spcPct val="115000"/>
              </a:lnSpc>
              <a:spcBef>
                <a:spcPts val="0"/>
              </a:spcBef>
              <a:spcAft>
                <a:spcPts val="0"/>
              </a:spcAft>
              <a:buSzPts val="3600"/>
              <a:buChar char="●"/>
            </a:pPr>
            <a:r>
              <a:rPr lang="en" sz="3600"/>
              <a:t>Ease of install</a:t>
            </a:r>
            <a:endParaRPr sz="3600"/>
          </a:p>
          <a:p>
            <a:pPr indent="-457200" lvl="0" marL="457200" marR="0" rtl="0" algn="l">
              <a:lnSpc>
                <a:spcPct val="115000"/>
              </a:lnSpc>
              <a:spcBef>
                <a:spcPts val="0"/>
              </a:spcBef>
              <a:spcAft>
                <a:spcPts val="0"/>
              </a:spcAft>
              <a:buSzPts val="3600"/>
              <a:buChar char="●"/>
            </a:pPr>
            <a:r>
              <a:rPr lang="en" sz="3600"/>
              <a:t>Size</a:t>
            </a:r>
            <a:endParaRPr sz="3600"/>
          </a:p>
          <a:p>
            <a:pPr indent="-457200" lvl="0" marL="457200" marR="0" rtl="0" algn="l">
              <a:lnSpc>
                <a:spcPct val="115000"/>
              </a:lnSpc>
              <a:spcBef>
                <a:spcPts val="0"/>
              </a:spcBef>
              <a:spcAft>
                <a:spcPts val="0"/>
              </a:spcAft>
              <a:buSzPts val="3600"/>
              <a:buChar char="●"/>
            </a:pPr>
            <a:r>
              <a:rPr lang="en" sz="3600"/>
              <a:t>…</a:t>
            </a:r>
            <a:endParaRPr sz="3600"/>
          </a:p>
        </p:txBody>
      </p:sp>
      <p:sp>
        <p:nvSpPr>
          <p:cNvPr id="194" name="Google Shape;194;p49"/>
          <p:cNvSpPr txBox="1"/>
          <p:nvPr>
            <p:ph idx="1" type="subTitle"/>
          </p:nvPr>
        </p:nvSpPr>
        <p:spPr>
          <a:xfrm>
            <a:off x="531019" y="5556360"/>
            <a:ext cx="8086800" cy="2469000"/>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2"/>
              </a:buClr>
              <a:buFont typeface="Calibri"/>
              <a:buNone/>
            </a:pPr>
            <a:r>
              <a:rPr lang="en"/>
              <a:t>How to compare them?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50"/>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200" name="Google Shape;200;p50"/>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How to define boundaries for a problem</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What channels to use to search for libraries</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How to compare libraries and choose the best one for the job</a:t>
            </a:r>
            <a:endParaRPr sz="3998">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